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01" r:id="rId2"/>
    <p:sldId id="286" r:id="rId3"/>
    <p:sldId id="264" r:id="rId4"/>
    <p:sldId id="305" r:id="rId5"/>
    <p:sldId id="273" r:id="rId6"/>
    <p:sldId id="274" r:id="rId7"/>
    <p:sldId id="296" r:id="rId8"/>
    <p:sldId id="276" r:id="rId9"/>
    <p:sldId id="372" r:id="rId10"/>
    <p:sldId id="289" r:id="rId11"/>
    <p:sldId id="313" r:id="rId12"/>
    <p:sldId id="314" r:id="rId13"/>
    <p:sldId id="315" r:id="rId14"/>
    <p:sldId id="316" r:id="rId15"/>
    <p:sldId id="317" r:id="rId16"/>
    <p:sldId id="318" r:id="rId17"/>
    <p:sldId id="326" r:id="rId18"/>
    <p:sldId id="327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9C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4660"/>
  </p:normalViewPr>
  <p:slideViewPr>
    <p:cSldViewPr snapToGrid="0">
      <p:cViewPr varScale="1">
        <p:scale>
          <a:sx n="46" d="100"/>
          <a:sy n="46" d="100"/>
        </p:scale>
        <p:origin x="82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57EE7-3FFC-4536-9D46-BBCAC7689E13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0B957-9826-4CA5-8AE1-BC052A556C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404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4719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288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1888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0579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0579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809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503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725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909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440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676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486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677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CF4C-6CE8-4062-9E2D-2E0C86D08763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4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54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3756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090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49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548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777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3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7299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228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574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98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3CA3A-9524-40B2-85E2-FC584761CA20}" type="datetimeFigureOut">
              <a:rPr lang="fr-FR" smtClean="0"/>
              <a:pPr/>
              <a:t>13/10/2020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56DEB-EC14-4112-94E7-EFDFB768B9B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016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isinsvigilant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338" y="1501137"/>
            <a:ext cx="8707560" cy="495888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2731008" y="44727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VOISINS VIGILANTS ET SOLIDAIRES À DROCOURT</a:t>
            </a:r>
            <a:endParaRPr lang="fr-FR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" y="221653"/>
            <a:ext cx="2511550" cy="8369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rot="60000">
            <a:off x="3700969" y="4941268"/>
            <a:ext cx="4096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DROCOURT</a:t>
            </a:r>
            <a:endParaRPr lang="fr-FR" sz="4800" b="1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2731008" y="383776"/>
            <a:ext cx="90181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2731008" y="968551"/>
            <a:ext cx="90181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92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095971" y="2257382"/>
            <a:ext cx="63420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</a:rPr>
              <a:t>Le système </a:t>
            </a:r>
            <a:r>
              <a:rPr lang="fr-FR" sz="2000" dirty="0">
                <a:latin typeface="Calibri" panose="020F0502020204030204" pitchFamily="34" charset="0"/>
              </a:rPr>
              <a:t>vous permet de prévenir en un clic </a:t>
            </a:r>
            <a:r>
              <a:rPr lang="fr-FR" sz="2000" dirty="0" smtClean="0">
                <a:latin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</a:rPr>
              <a:t>l'ensemble des voisins vigilants de votre quartier d'un </a:t>
            </a:r>
            <a:r>
              <a:rPr lang="fr-FR" sz="2000" dirty="0" smtClean="0">
                <a:latin typeface="Calibri" panose="020F0502020204030204" pitchFamily="34" charset="0"/>
              </a:rPr>
              <a:t>événement inhabituel</a:t>
            </a: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</a:endParaRP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</a:rPr>
              <a:t>Elles </a:t>
            </a:r>
            <a:r>
              <a:rPr lang="fr-FR" sz="2000" dirty="0">
                <a:latin typeface="Calibri" panose="020F0502020204030204" pitchFamily="34" charset="0"/>
              </a:rPr>
              <a:t>peuvent être envoyées </a:t>
            </a:r>
            <a:r>
              <a:rPr lang="fr-FR" sz="2000" dirty="0" smtClean="0">
                <a:latin typeface="Calibri" panose="020F0502020204030204" pitchFamily="34" charset="0"/>
              </a:rPr>
              <a:t>gratuitement par </a:t>
            </a:r>
            <a:r>
              <a:rPr lang="fr-FR" sz="2000" dirty="0">
                <a:latin typeface="Calibri" panose="020F0502020204030204" pitchFamily="34" charset="0"/>
              </a:rPr>
              <a:t>n'importe quel voisin inscrit </a:t>
            </a:r>
            <a:r>
              <a:rPr lang="fr-FR" sz="2000" dirty="0" smtClean="0">
                <a:latin typeface="Calibri" panose="020F0502020204030204" pitchFamily="34" charset="0"/>
              </a:rPr>
              <a:t>depuis un téléphone portable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902120" y="1222477"/>
            <a:ext cx="6407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LE SYSTÈME D’ALERTES PAR SMS ET EMAIL</a:t>
            </a:r>
            <a:endParaRPr lang="fr-FR" sz="2400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5353522" y="4617233"/>
            <a:ext cx="6084530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buClr>
                <a:srgbClr val="F2D108"/>
              </a:buClr>
              <a:defRPr b="1">
                <a:latin typeface="Calibri" pitchFamily="34" charset="0"/>
              </a:defRPr>
            </a:lvl1pPr>
          </a:lstStyle>
          <a:p>
            <a:pPr algn="just"/>
            <a:r>
              <a:rPr lang="fr-FR" sz="2000" b="0" i="1" dirty="0" smtClean="0"/>
              <a:t>Lorsque j’ai reçu l’alerte m’informant que mon voisin s’est fait ouvrir sa voiture la nuit dernière, j’ai décidé de rentrer ma voiture dans le garage tous les soirs</a:t>
            </a:r>
            <a:endParaRPr lang="fr-FR" sz="2000" b="0" i="1" dirty="0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21" y="4617233"/>
            <a:ext cx="236236" cy="236236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339990" y="5256061"/>
            <a:ext cx="236236" cy="23623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r="2746"/>
          <a:stretch/>
        </p:blipFill>
        <p:spPr>
          <a:xfrm>
            <a:off x="781687" y="2417628"/>
            <a:ext cx="3877236" cy="3041324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9811449" y="530911"/>
            <a:ext cx="1399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INSCRIPTION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à coins arrondis 21"/>
          <p:cNvSpPr/>
          <p:nvPr/>
        </p:nvSpPr>
        <p:spPr>
          <a:xfrm>
            <a:off x="5904559" y="530911"/>
            <a:ext cx="3153943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VOISINS VIGILANTS ET SOLIDAIRES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15271" y="758266"/>
            <a:ext cx="3132518" cy="11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26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45"/>
          <p:cNvSpPr txBox="1"/>
          <p:nvPr/>
        </p:nvSpPr>
        <p:spPr>
          <a:xfrm>
            <a:off x="2902120" y="1222477"/>
            <a:ext cx="6407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LE SYSTÈME D’ALERTES PAR SMS ET EMAIL</a:t>
            </a:r>
            <a:endParaRPr lang="fr-FR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9811449" y="530911"/>
            <a:ext cx="1399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INSCRIPTION</a:t>
            </a:r>
            <a:endParaRPr lang="fr-FR" sz="1600" b="1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5904559" y="530911"/>
            <a:ext cx="3153943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VOISINS VIGILANTS ET SOLIDAIRES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15271" y="758266"/>
            <a:ext cx="3132518" cy="11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6" y="2657260"/>
            <a:ext cx="11565924" cy="363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2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à coins arrondis 28"/>
          <p:cNvSpPr/>
          <p:nvPr/>
        </p:nvSpPr>
        <p:spPr>
          <a:xfrm>
            <a:off x="9282989" y="2783279"/>
            <a:ext cx="2639160" cy="1959463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002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 smtClean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1200" dirty="0" smtClean="0">
                <a:solidFill>
                  <a:schemeClr val="accent1">
                    <a:lumMod val="75000"/>
                  </a:schemeClr>
                </a:solidFill>
              </a:rPr>
              <a:t>Bonjour, Etant en train de refaire mon cabanon je cherche une perceuse pour le 15 avril. Amis bricoleurs, merci pour votre aide !!</a:t>
            </a:r>
            <a:endParaRPr lang="fr-F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3487298" y="2557899"/>
            <a:ext cx="2833216" cy="2017494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002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 smtClean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1200" dirty="0" smtClean="0">
                <a:solidFill>
                  <a:schemeClr val="accent1">
                    <a:lumMod val="75000"/>
                  </a:schemeClr>
                </a:solidFill>
              </a:rPr>
              <a:t>Bonjour, je recherche un bon guitariste afin de donner quelques cours à mon fils de 7ans. J’aimerais qu’il essaye de prendre quelques cours avant de l’inscrire à Musique. Merci par avance</a:t>
            </a:r>
            <a:endParaRPr lang="fr-F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62885" y="4326066"/>
            <a:ext cx="6464188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700" b="1" dirty="0"/>
              <a:t>Sur </a:t>
            </a:r>
            <a:r>
              <a:rPr lang="fr-FR" sz="1700" b="1" dirty="0" smtClean="0"/>
              <a:t>l’interface vous pouvez :</a:t>
            </a:r>
            <a:endParaRPr lang="fr-FR" sz="1700" dirty="0"/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1700" dirty="0" smtClean="0"/>
              <a:t>Poster une annonce dans la </a:t>
            </a:r>
            <a:r>
              <a:rPr lang="fr-FR" sz="1700" b="1" dirty="0" smtClean="0"/>
              <a:t>Gazette</a:t>
            </a:r>
            <a:r>
              <a:rPr lang="fr-FR" sz="1700" dirty="0" smtClean="0"/>
              <a:t> pour trouver un co-voiturage de proximité, organiser la Fête des voisins, signaler que j’ai perdu mon chat…</a:t>
            </a:r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fr-FR" sz="1700" dirty="0" smtClean="0"/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1700" dirty="0" smtClean="0"/>
              <a:t>Utiliser </a:t>
            </a:r>
            <a:r>
              <a:rPr lang="fr-FR" sz="1700" dirty="0"/>
              <a:t>la </a:t>
            </a:r>
            <a:r>
              <a:rPr lang="fr-FR" sz="1700" b="1" dirty="0"/>
              <a:t>Messagerie privée</a:t>
            </a:r>
            <a:r>
              <a:rPr lang="fr-FR" sz="1700" dirty="0"/>
              <a:t> pour communiquer par exemple mon absence à l’un de mes voisins et lui demander de veiller sur mon </a:t>
            </a:r>
            <a:r>
              <a:rPr lang="fr-FR" sz="1700" dirty="0" smtClean="0"/>
              <a:t>habitation</a:t>
            </a:r>
            <a:endParaRPr lang="fr-FR" sz="1700" dirty="0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2156469" y="191621"/>
            <a:ext cx="9607640" cy="757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3405" y="5124384"/>
            <a:ext cx="1295400" cy="14287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079607" y="4940135"/>
            <a:ext cx="2118642" cy="1612999"/>
          </a:xfrm>
          <a:prstGeom prst="wedgeRectCallout">
            <a:avLst>
              <a:gd name="adj1" fmla="val -72934"/>
              <a:gd name="adj2" fmla="val -771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sz="1300" dirty="0">
                <a:solidFill>
                  <a:schemeClr val="tx1"/>
                </a:solidFill>
              </a:rPr>
              <a:t>Devenir Voisin </a:t>
            </a:r>
            <a:r>
              <a:rPr lang="fr-FR" sz="1300" dirty="0" smtClean="0">
                <a:solidFill>
                  <a:schemeClr val="tx1"/>
                </a:solidFill>
              </a:rPr>
              <a:t>Vigilant et Solidaire, </a:t>
            </a:r>
            <a:r>
              <a:rPr lang="fr-FR" sz="1300" dirty="0">
                <a:solidFill>
                  <a:schemeClr val="tx1"/>
                </a:solidFill>
              </a:rPr>
              <a:t>c’est aller vers l’autre et créer de véritables liens de voisinage. Apprendre à se connaître, communiquer, échanger… Grâce aux outils de la plateforme.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902120" y="1222477"/>
            <a:ext cx="6407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cs typeface="Arial" panose="020B0604020202020204" pitchFamily="34" charset="0"/>
              </a:rPr>
              <a:t> </a:t>
            </a:r>
            <a:r>
              <a:rPr lang="fr-FR" sz="2400" b="1" dirty="0">
                <a:cs typeface="Arial" panose="020B0604020202020204" pitchFamily="34" charset="0"/>
              </a:rPr>
              <a:t>AMÉLIORER LA CONVIVIALITÉ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877119" y="1625755"/>
            <a:ext cx="2740554" cy="1828966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002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 smtClean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1200" dirty="0" smtClean="0">
                <a:solidFill>
                  <a:schemeClr val="accent1">
                    <a:lumMod val="75000"/>
                  </a:schemeClr>
                </a:solidFill>
              </a:rPr>
              <a:t>Bonjour, Nous mettons nos enfants au centre aéré  de Mantes tout le mois d’août, cherchons parents intéressés pour du co-voiturage.</a:t>
            </a:r>
            <a:endParaRPr lang="fr-F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 cstate="print"/>
          <a:srcRect l="29124" t="3899" r="28775" b="52091"/>
          <a:stretch/>
        </p:blipFill>
        <p:spPr>
          <a:xfrm>
            <a:off x="2562039" y="1714263"/>
            <a:ext cx="1171978" cy="87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4" cstate="print"/>
          <a:srcRect l="20081" t="2148" r="24780" b="56545"/>
          <a:stretch/>
        </p:blipFill>
        <p:spPr>
          <a:xfrm>
            <a:off x="4512795" y="2829712"/>
            <a:ext cx="1545465" cy="863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ectangle à coins arrondis 26"/>
          <p:cNvSpPr/>
          <p:nvPr/>
        </p:nvSpPr>
        <p:spPr>
          <a:xfrm>
            <a:off x="6194209" y="1739145"/>
            <a:ext cx="3140560" cy="1829875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002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 smtClean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1200" dirty="0" smtClean="0">
                <a:solidFill>
                  <a:schemeClr val="accent1">
                    <a:lumMod val="75000"/>
                  </a:schemeClr>
                </a:solidFill>
              </a:rPr>
              <a:t>Bonjour à tous, Tous les mardis après-midi du 16/11/20 au 09/12/20 un loto pour petits et grands est organisé. Les fonds récoltés iront au Téléthon. Nous comptons sur votre présence</a:t>
            </a:r>
            <a:endParaRPr lang="fr-F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5" cstate="print"/>
          <a:srcRect l="30396" t="-3570" r="27734" b="53925"/>
          <a:stretch/>
        </p:blipFill>
        <p:spPr>
          <a:xfrm>
            <a:off x="7250806" y="1881759"/>
            <a:ext cx="1197735" cy="912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6" cstate="print"/>
          <a:srcRect l="28917" r="29969" b="53096"/>
          <a:stretch/>
        </p:blipFill>
        <p:spPr>
          <a:xfrm>
            <a:off x="9450179" y="2897086"/>
            <a:ext cx="1146220" cy="919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ZoneTexte 32"/>
          <p:cNvSpPr txBox="1"/>
          <p:nvPr/>
        </p:nvSpPr>
        <p:spPr>
          <a:xfrm>
            <a:off x="9811449" y="530911"/>
            <a:ext cx="1399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INSCRIPTION</a:t>
            </a:r>
            <a:endParaRPr lang="fr-FR" sz="1600" b="1" dirty="0"/>
          </a:p>
        </p:txBody>
      </p:sp>
      <p:sp>
        <p:nvSpPr>
          <p:cNvPr id="34" name="Rectangle à coins arrondis 33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à coins arrondis 35"/>
          <p:cNvSpPr/>
          <p:nvPr/>
        </p:nvSpPr>
        <p:spPr>
          <a:xfrm>
            <a:off x="5904559" y="530911"/>
            <a:ext cx="3153943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VOISINS VIGILANTS ET SOLIDAIRES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915271" y="758266"/>
            <a:ext cx="3132518" cy="1111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39" y="4815010"/>
            <a:ext cx="467896" cy="406331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39" y="5838759"/>
            <a:ext cx="467896" cy="37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5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POURQUOI REJOINDRE LA DÉMARCHE ?</a:t>
            </a:r>
            <a:endParaRPr lang="fr-FR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5107616" y="2230496"/>
            <a:ext cx="63420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C’est créer une action citoyenne</a:t>
            </a: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endParaRPr lang="fr-FR" sz="2000" dirty="0">
              <a:latin typeface="Calibri" pitchFamily="34" charset="0"/>
            </a:endParaRP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C’est créer un cadre de vie agréable, un lien avec sa communauté </a:t>
            </a: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endParaRPr lang="fr-FR" sz="2000" dirty="0">
              <a:latin typeface="Calibri" pitchFamily="34" charset="0"/>
            </a:endParaRP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C’est facile </a:t>
            </a: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endParaRPr lang="fr-FR" sz="2000" dirty="0">
              <a:latin typeface="Calibri" pitchFamily="34" charset="0"/>
            </a:endParaRPr>
          </a:p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C’est gratuit </a:t>
            </a:r>
            <a:endParaRPr lang="fr-FR" sz="2000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63" y="2230496"/>
            <a:ext cx="4890104" cy="2411663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à coins arrondis 25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39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COMMENT REJOINDRE LA DÉMARCHE GRATUITEMENT ?</a:t>
            </a:r>
            <a:endParaRPr lang="fr-FR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5159130" y="2234284"/>
            <a:ext cx="61742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9C322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Rendez-vous </a:t>
            </a:r>
            <a:r>
              <a:rPr lang="fr-FR" sz="2000" dirty="0">
                <a:latin typeface="Calibri" pitchFamily="34" charset="0"/>
              </a:rPr>
              <a:t>sur le site </a:t>
            </a:r>
            <a:r>
              <a:rPr lang="fr-FR" sz="2000" dirty="0" smtClean="0">
                <a:latin typeface="Calibri" pitchFamily="34" charset="0"/>
                <a:hlinkClick r:id="rId3"/>
              </a:rPr>
              <a:t>www.voisinsvigilants.org</a:t>
            </a:r>
            <a:endParaRPr lang="fr-FR" sz="2000" dirty="0">
              <a:latin typeface="Calibri" pitchFamily="34" charset="0"/>
            </a:endParaRPr>
          </a:p>
          <a:p>
            <a:pPr algn="just">
              <a:buClr>
                <a:srgbClr val="FFC000"/>
              </a:buClr>
            </a:pPr>
            <a:endParaRPr lang="fr-FR" sz="2000" dirty="0">
              <a:latin typeface="Calibri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Rentrez votre adresse postale et votre adresse </a:t>
            </a:r>
            <a:r>
              <a:rPr lang="fr-FR" sz="2000" dirty="0" smtClean="0">
                <a:latin typeface="Calibri" pitchFamily="34" charset="0"/>
              </a:rPr>
              <a:t>mail</a:t>
            </a:r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fr-FR" sz="2000" dirty="0">
              <a:latin typeface="Calibri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Si votre adresse n’est pas reconnue par le site, cliquez sur « </a:t>
            </a:r>
            <a:r>
              <a:rPr lang="fr-FR" sz="2000" b="1" spc="-20" dirty="0">
                <a:cs typeface="Calibri"/>
              </a:rPr>
              <a:t> je n’arrive pas à saisir mon adresse </a:t>
            </a:r>
            <a:r>
              <a:rPr lang="fr-FR" sz="2000" dirty="0">
                <a:latin typeface="Calibri" pitchFamily="34" charset="0"/>
              </a:rPr>
              <a:t> </a:t>
            </a:r>
            <a:r>
              <a:rPr lang="fr-FR" sz="2000" dirty="0" smtClean="0">
                <a:latin typeface="Calibri" pitchFamily="34" charset="0"/>
              </a:rPr>
              <a:t>»</a:t>
            </a:r>
            <a:endParaRPr lang="fr-FR" sz="2000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60" y="2410719"/>
            <a:ext cx="4337587" cy="21335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à coins arrondis 15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29" y="2734388"/>
            <a:ext cx="3432048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COMMENT REJOINDRE LA DÉMARCHE GRATUITEMENT ?</a:t>
            </a:r>
            <a:endParaRPr lang="fr-FR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5235413" y="2542518"/>
            <a:ext cx="61871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r>
              <a:rPr lang="fr-FR" sz="2000" spc="-80" dirty="0">
                <a:cs typeface="Calibri"/>
              </a:rPr>
              <a:t>V</a:t>
            </a:r>
            <a:r>
              <a:rPr lang="fr-FR" sz="2000" spc="-5" dirty="0">
                <a:cs typeface="Calibri"/>
              </a:rPr>
              <a:t>é</a:t>
            </a:r>
            <a:r>
              <a:rPr lang="fr-FR" sz="2000" dirty="0">
                <a:cs typeface="Calibri"/>
              </a:rPr>
              <a:t>rifi</a:t>
            </a:r>
            <a:r>
              <a:rPr lang="fr-FR" sz="2000" spc="-15" dirty="0">
                <a:cs typeface="Calibri"/>
              </a:rPr>
              <a:t>e</a:t>
            </a:r>
            <a:r>
              <a:rPr lang="fr-FR" sz="2000" dirty="0">
                <a:cs typeface="Calibri"/>
              </a:rPr>
              <a:t>z</a:t>
            </a:r>
            <a:r>
              <a:rPr lang="fr-FR" sz="2000" spc="-10" dirty="0">
                <a:cs typeface="Calibri"/>
              </a:rPr>
              <a:t> </a:t>
            </a:r>
            <a:r>
              <a:rPr lang="fr-FR" sz="2000" spc="-15" dirty="0">
                <a:cs typeface="Calibri"/>
              </a:rPr>
              <a:t>v</a:t>
            </a:r>
            <a:r>
              <a:rPr lang="fr-FR" sz="2000" dirty="0">
                <a:cs typeface="Calibri"/>
              </a:rPr>
              <a:t>o</a:t>
            </a:r>
            <a:r>
              <a:rPr lang="fr-FR" sz="2000" spc="-5" dirty="0">
                <a:cs typeface="Calibri"/>
              </a:rPr>
              <a:t>t</a:t>
            </a:r>
            <a:r>
              <a:rPr lang="fr-FR" sz="2000" spc="-25" dirty="0">
                <a:cs typeface="Calibri"/>
              </a:rPr>
              <a:t>r</a:t>
            </a:r>
            <a:r>
              <a:rPr lang="fr-FR" sz="2000" dirty="0">
                <a:cs typeface="Calibri"/>
              </a:rPr>
              <a:t>e</a:t>
            </a:r>
            <a:r>
              <a:rPr lang="fr-FR" sz="2000" spc="5" dirty="0">
                <a:cs typeface="Calibri"/>
              </a:rPr>
              <a:t> </a:t>
            </a:r>
            <a:r>
              <a:rPr lang="fr-FR" sz="2000" spc="-5" dirty="0">
                <a:cs typeface="Calibri"/>
              </a:rPr>
              <a:t>a</a:t>
            </a:r>
            <a:r>
              <a:rPr lang="fr-FR" sz="2000" spc="-10" dirty="0">
                <a:cs typeface="Calibri"/>
              </a:rPr>
              <a:t>d</a:t>
            </a:r>
            <a:r>
              <a:rPr lang="fr-FR" sz="2000" spc="-25" dirty="0">
                <a:cs typeface="Calibri"/>
              </a:rPr>
              <a:t>r</a:t>
            </a:r>
            <a:r>
              <a:rPr lang="fr-FR" sz="2000" spc="-5" dirty="0">
                <a:cs typeface="Calibri"/>
              </a:rPr>
              <a:t>e</a:t>
            </a:r>
            <a:r>
              <a:rPr lang="fr-FR" sz="2000" dirty="0">
                <a:cs typeface="Calibri"/>
              </a:rPr>
              <a:t>sse</a:t>
            </a:r>
            <a:r>
              <a:rPr lang="fr-FR" sz="2000" spc="5" dirty="0">
                <a:cs typeface="Calibri"/>
              </a:rPr>
              <a:t> </a:t>
            </a:r>
            <a:r>
              <a:rPr lang="fr-FR" sz="2000" spc="-10" dirty="0">
                <a:cs typeface="Calibri"/>
              </a:rPr>
              <a:t>p</a:t>
            </a:r>
            <a:r>
              <a:rPr lang="fr-FR" sz="2000" dirty="0">
                <a:cs typeface="Calibri"/>
              </a:rPr>
              <a:t>o</a:t>
            </a:r>
            <a:r>
              <a:rPr lang="fr-FR" sz="2000" spc="-10" dirty="0">
                <a:cs typeface="Calibri"/>
              </a:rPr>
              <a:t>s</a:t>
            </a:r>
            <a:r>
              <a:rPr lang="fr-FR" sz="2000" spc="-15" dirty="0">
                <a:cs typeface="Calibri"/>
              </a:rPr>
              <a:t>t</a:t>
            </a:r>
            <a:r>
              <a:rPr lang="fr-FR" sz="2000" spc="-5" dirty="0">
                <a:cs typeface="Calibri"/>
              </a:rPr>
              <a:t>a</a:t>
            </a:r>
            <a:r>
              <a:rPr lang="fr-FR" sz="2000" dirty="0">
                <a:cs typeface="Calibri"/>
              </a:rPr>
              <a:t>le</a:t>
            </a:r>
            <a:r>
              <a:rPr lang="fr-FR" sz="2000" spc="5" dirty="0">
                <a:cs typeface="Calibri"/>
              </a:rPr>
              <a:t> </a:t>
            </a:r>
            <a:r>
              <a:rPr lang="fr-FR" sz="2000" spc="-15" dirty="0">
                <a:cs typeface="Calibri"/>
              </a:rPr>
              <a:t>e</a:t>
            </a:r>
            <a:r>
              <a:rPr lang="fr-FR" sz="2000" dirty="0">
                <a:cs typeface="Calibri"/>
              </a:rPr>
              <a:t>t positionnez* si nécessaire le marqueur sur votre </a:t>
            </a:r>
            <a:r>
              <a:rPr lang="fr-FR" sz="2000" dirty="0" smtClean="0">
                <a:cs typeface="Calibri"/>
              </a:rPr>
              <a:t>domicile</a:t>
            </a:r>
          </a:p>
          <a:p>
            <a:pPr marL="12700">
              <a:lnSpc>
                <a:spcPct val="100000"/>
              </a:lnSpc>
              <a:buClr>
                <a:srgbClr val="FFC000"/>
              </a:buClr>
              <a:tabLst>
                <a:tab pos="299720" algn="l"/>
              </a:tabLst>
            </a:pPr>
            <a:endParaRPr lang="fr-FR" sz="2000" dirty="0">
              <a:cs typeface="Calibri"/>
            </a:endParaRPr>
          </a:p>
          <a:p>
            <a:pPr marL="299085" indent="-286385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r>
              <a:rPr lang="fr-FR" sz="2000" dirty="0">
                <a:cs typeface="Calibri"/>
              </a:rPr>
              <a:t>Cliquez sur  « </a:t>
            </a:r>
            <a:r>
              <a:rPr lang="fr-FR" sz="2000" b="1" dirty="0">
                <a:cs typeface="Calibri"/>
              </a:rPr>
              <a:t>Valider la position de mon domicile</a:t>
            </a:r>
            <a:r>
              <a:rPr lang="fr-FR" sz="2000" dirty="0">
                <a:cs typeface="Calibri"/>
              </a:rPr>
              <a:t> </a:t>
            </a:r>
            <a:r>
              <a:rPr lang="fr-FR" sz="2000" dirty="0" smtClean="0">
                <a:cs typeface="Calibri"/>
              </a:rPr>
              <a:t>»</a:t>
            </a:r>
          </a:p>
          <a:p>
            <a:pPr marL="299085" indent="-286385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endParaRPr lang="fr-FR" sz="2400" dirty="0">
              <a:cs typeface="Calibri"/>
            </a:endParaRPr>
          </a:p>
          <a:p>
            <a:pPr marL="12700">
              <a:lnSpc>
                <a:spcPct val="100000"/>
              </a:lnSpc>
              <a:buClr>
                <a:srgbClr val="FFC000"/>
              </a:buClr>
              <a:tabLst>
                <a:tab pos="299720" algn="l"/>
              </a:tabLst>
            </a:pPr>
            <a:r>
              <a:rPr lang="fr-FR" sz="2400" i="1" dirty="0">
                <a:cs typeface="Calibri"/>
              </a:rPr>
              <a:t>*</a:t>
            </a:r>
            <a:r>
              <a:rPr lang="fr-FR" sz="1400" i="1" dirty="0">
                <a:cs typeface="Calibri"/>
              </a:rPr>
              <a:t>Déplacer le marqueur en maintenant le bouton de la souris  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9" y="2179105"/>
            <a:ext cx="4966579" cy="309944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à coins arrondis 15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23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COMMENT REJOINDRE LA DÉMARCHE GRATUITEMENT ?</a:t>
            </a:r>
            <a:endParaRPr lang="fr-FR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5094738" y="2201021"/>
            <a:ext cx="5461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Remplissez un court </a:t>
            </a:r>
            <a:r>
              <a:rPr lang="fr-FR" sz="2000" b="1" dirty="0">
                <a:latin typeface="Calibri" pitchFamily="34" charset="0"/>
              </a:rPr>
              <a:t>formulaire </a:t>
            </a:r>
            <a:r>
              <a:rPr lang="fr-FR" sz="2000" b="1" dirty="0" smtClean="0">
                <a:latin typeface="Calibri" pitchFamily="34" charset="0"/>
              </a:rPr>
              <a:t>d’inscription</a:t>
            </a:r>
            <a:endParaRPr lang="fr-FR" sz="2000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7" y="2377440"/>
            <a:ext cx="5866253" cy="3351393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25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350593" y="1708469"/>
            <a:ext cx="430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Déjà 49 foyers </a:t>
            </a:r>
            <a:r>
              <a:rPr lang="fr-FR" dirty="0"/>
              <a:t>Voisins Vigilants et Solidaires </a:t>
            </a:r>
            <a:endParaRPr lang="fr-FR" dirty="0" smtClean="0"/>
          </a:p>
          <a:p>
            <a:r>
              <a:rPr lang="fr-FR" dirty="0" smtClean="0"/>
              <a:t>répartis </a:t>
            </a:r>
            <a:r>
              <a:rPr lang="fr-FR" dirty="0"/>
              <a:t>en </a:t>
            </a:r>
            <a:r>
              <a:rPr lang="fr-FR" b="1" dirty="0" smtClean="0"/>
              <a:t>1 communauté !</a:t>
            </a:r>
            <a:endParaRPr lang="fr-FR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46630"/>
            <a:ext cx="7213600" cy="405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39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all" dirty="0" smtClean="0"/>
              <a:t>Bienvenue sur la plateforme</a:t>
            </a:r>
            <a:endParaRPr lang="fr-FR" sz="2400" b="1" dirty="0"/>
          </a:p>
        </p:txBody>
      </p:sp>
      <p:sp>
        <p:nvSpPr>
          <p:cNvPr id="25" name="Rectangle 24"/>
          <p:cNvSpPr/>
          <p:nvPr/>
        </p:nvSpPr>
        <p:spPr>
          <a:xfrm>
            <a:off x="5094737" y="2834678"/>
            <a:ext cx="69230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C000"/>
              </a:buClr>
            </a:pPr>
            <a:r>
              <a:rPr lang="fr-FR" sz="2100" b="1" dirty="0">
                <a:latin typeface="Calibri" pitchFamily="34" charset="0"/>
              </a:rPr>
              <a:t>Bravo ! Vous êtes maintenant un </a:t>
            </a:r>
            <a:r>
              <a:rPr lang="fr-FR" sz="2100" b="1" dirty="0" smtClean="0">
                <a:latin typeface="Calibri" pitchFamily="34" charset="0"/>
              </a:rPr>
              <a:t>Voisin Vigilant et Solidaire</a:t>
            </a:r>
            <a:endParaRPr lang="fr-FR" sz="2100" b="1" dirty="0">
              <a:latin typeface="Calibri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fr-FR" sz="2100" dirty="0">
              <a:latin typeface="Calibri" pitchFamily="34" charset="0"/>
            </a:endParaRPr>
          </a:p>
          <a:p>
            <a:pPr algn="just">
              <a:buClr>
                <a:srgbClr val="FFC000"/>
              </a:buClr>
            </a:pPr>
            <a:r>
              <a:rPr lang="fr-FR" sz="2000" dirty="0">
                <a:latin typeface="Calibri" pitchFamily="34" charset="0"/>
              </a:rPr>
              <a:t>Désormais, vous pouvez bénéficier de toutes les fonctionnalités : </a:t>
            </a:r>
          </a:p>
          <a:p>
            <a:pPr algn="just">
              <a:buClr>
                <a:srgbClr val="FFC000"/>
              </a:buClr>
            </a:pPr>
            <a:endParaRPr lang="fr-FR" sz="2000" dirty="0">
              <a:latin typeface="Calibri" pitchFamily="34" charset="0"/>
            </a:endParaRPr>
          </a:p>
          <a:p>
            <a:pPr marL="1200150" lvl="2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le système d’alertes</a:t>
            </a:r>
          </a:p>
          <a:p>
            <a:pPr marL="1200150" lvl="2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la </a:t>
            </a:r>
            <a:r>
              <a:rPr lang="fr-FR" sz="2000" dirty="0" smtClean="0">
                <a:latin typeface="Calibri" pitchFamily="34" charset="0"/>
              </a:rPr>
              <a:t>gazette</a:t>
            </a:r>
            <a:endParaRPr lang="fr-FR" sz="2000" dirty="0">
              <a:latin typeface="Calibri" pitchFamily="34" charset="0"/>
            </a:endParaRPr>
          </a:p>
          <a:p>
            <a:pPr marL="1200150" lvl="2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itchFamily="34" charset="0"/>
              </a:rPr>
              <a:t>la </a:t>
            </a:r>
            <a:r>
              <a:rPr lang="fr-FR" sz="2000" dirty="0" smtClean="0">
                <a:latin typeface="Calibri" pitchFamily="34" charset="0"/>
              </a:rPr>
              <a:t>messagerie</a:t>
            </a:r>
          </a:p>
          <a:p>
            <a:pPr marL="1200150" lvl="2" indent="-285750" algn="just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</a:rPr>
              <a:t>l’annuaire…</a:t>
            </a:r>
            <a:endParaRPr lang="fr-FR" sz="2000" dirty="0">
              <a:latin typeface="Calibri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print"/>
          <a:srcRect t="9106"/>
          <a:stretch/>
        </p:blipFill>
        <p:spPr>
          <a:xfrm>
            <a:off x="455872" y="2453833"/>
            <a:ext cx="4447606" cy="3010468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à coins arrondis 18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87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/>
              <a:t>A</a:t>
            </a:r>
            <a:r>
              <a:rPr lang="fr-FR" sz="2400" spc="-20" dirty="0"/>
              <a:t>L</a:t>
            </a:r>
            <a:r>
              <a:rPr lang="fr-FR" sz="2400" spc="-15" dirty="0"/>
              <a:t>E</a:t>
            </a:r>
            <a:r>
              <a:rPr lang="fr-FR" sz="2400" spc="-35" dirty="0"/>
              <a:t>R</a:t>
            </a:r>
            <a:r>
              <a:rPr lang="fr-FR" sz="2400" spc="-5" dirty="0"/>
              <a:t>T</a:t>
            </a:r>
            <a:r>
              <a:rPr lang="fr-FR" sz="2400" spc="-25" dirty="0"/>
              <a:t>E</a:t>
            </a:r>
            <a:r>
              <a:rPr lang="fr-FR" sz="2400" spc="-10" dirty="0"/>
              <a:t>S</a:t>
            </a:r>
            <a:r>
              <a:rPr lang="fr-FR" sz="2400" dirty="0"/>
              <a:t> </a:t>
            </a:r>
            <a:r>
              <a:rPr lang="fr-FR" sz="2400" spc="-10" dirty="0"/>
              <a:t>S</a:t>
            </a:r>
            <a:r>
              <a:rPr lang="fr-FR" sz="2400" spc="-25" dirty="0"/>
              <a:t>M</a:t>
            </a:r>
            <a:r>
              <a:rPr lang="fr-FR" sz="2400" spc="-10" dirty="0"/>
              <a:t>S</a:t>
            </a:r>
            <a:r>
              <a:rPr lang="fr-FR" sz="2400" dirty="0"/>
              <a:t> </a:t>
            </a:r>
            <a:r>
              <a:rPr lang="fr-FR" sz="2400" spc="-15" dirty="0"/>
              <a:t>E</a:t>
            </a:r>
            <a:r>
              <a:rPr lang="fr-FR" sz="2400" spc="-10" dirty="0"/>
              <a:t>T</a:t>
            </a:r>
            <a:r>
              <a:rPr lang="fr-FR" sz="2400" spc="-5" dirty="0"/>
              <a:t> </a:t>
            </a:r>
            <a:r>
              <a:rPr lang="fr-FR" sz="2400" spc="-20" dirty="0"/>
              <a:t>EM</a:t>
            </a:r>
            <a:r>
              <a:rPr lang="fr-FR" sz="2400" spc="-10" dirty="0"/>
              <a:t>AIL</a:t>
            </a:r>
            <a:endParaRPr lang="fr-FR" sz="2400" b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1263"/>
          <a:stretch/>
        </p:blipFill>
        <p:spPr>
          <a:xfrm>
            <a:off x="371502" y="1919263"/>
            <a:ext cx="5293029" cy="3497658"/>
          </a:xfrm>
          <a:prstGeom prst="rect">
            <a:avLst/>
          </a:prstGeom>
        </p:spPr>
      </p:pic>
      <p:sp>
        <p:nvSpPr>
          <p:cNvPr id="16" name="object 3"/>
          <p:cNvSpPr txBox="1"/>
          <p:nvPr/>
        </p:nvSpPr>
        <p:spPr>
          <a:xfrm>
            <a:off x="6207094" y="2336958"/>
            <a:ext cx="4476948" cy="1331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  <a:tabLst>
                <a:tab pos="299720" algn="l"/>
              </a:tabLst>
            </a:pPr>
            <a:r>
              <a:rPr lang="fr-FR" sz="1400" b="1" dirty="0" smtClean="0">
                <a:latin typeface="Calibri"/>
                <a:cs typeface="Calibri"/>
              </a:rPr>
              <a:t>	</a:t>
            </a:r>
            <a:r>
              <a:rPr sz="1400" b="1" dirty="0" smtClean="0">
                <a:latin typeface="Calibri"/>
                <a:cs typeface="Calibri"/>
              </a:rPr>
              <a:t>A</a:t>
            </a:r>
            <a:r>
              <a:rPr sz="1400" b="1" spc="-10" dirty="0" smtClean="0">
                <a:latin typeface="Calibri"/>
                <a:cs typeface="Calibri"/>
              </a:rPr>
              <a:t>L</a:t>
            </a:r>
            <a:r>
              <a:rPr sz="1400" b="1" spc="-5" dirty="0" smtClean="0">
                <a:latin typeface="Calibri"/>
                <a:cs typeface="Calibri"/>
              </a:rPr>
              <a:t>E</a:t>
            </a:r>
            <a:r>
              <a:rPr sz="1400" b="1" spc="-15" dirty="0" smtClean="0">
                <a:latin typeface="Calibri"/>
                <a:cs typeface="Calibri"/>
              </a:rPr>
              <a:t>R</a:t>
            </a:r>
            <a:r>
              <a:rPr sz="1400" b="1" dirty="0" smtClean="0">
                <a:latin typeface="Calibri"/>
                <a:cs typeface="Calibri"/>
              </a:rPr>
              <a:t>T</a:t>
            </a:r>
            <a:r>
              <a:rPr sz="1400" b="1" spc="-15" dirty="0" smtClean="0">
                <a:latin typeface="Calibri"/>
                <a:cs typeface="Calibri"/>
              </a:rPr>
              <a:t>E</a:t>
            </a:r>
            <a:r>
              <a:rPr sz="1400" b="1" dirty="0" smtClean="0">
                <a:latin typeface="Calibri"/>
                <a:cs typeface="Calibri"/>
              </a:rPr>
              <a:t>S</a:t>
            </a:r>
            <a:r>
              <a:rPr sz="1400" b="1" spc="-20" dirty="0" smtClean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SM</a:t>
            </a:r>
            <a:r>
              <a:rPr sz="1400" b="1" dirty="0">
                <a:latin typeface="Calibri"/>
                <a:cs typeface="Calibri"/>
              </a:rPr>
              <a:t>S 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EM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I</a:t>
            </a:r>
            <a:r>
              <a:rPr sz="1400" b="1" dirty="0">
                <a:latin typeface="Calibri"/>
                <a:cs typeface="Calibri"/>
              </a:rPr>
              <a:t>L </a:t>
            </a:r>
            <a:r>
              <a:rPr sz="1400" b="1" dirty="0" smtClean="0">
                <a:latin typeface="Calibri"/>
                <a:cs typeface="Calibri"/>
              </a:rPr>
              <a:t>:</a:t>
            </a:r>
            <a:r>
              <a:rPr lang="fr-FR" sz="1400" dirty="0">
                <a:latin typeface="Calibri"/>
                <a:cs typeface="Calibri"/>
              </a:rPr>
              <a:t> </a:t>
            </a:r>
            <a:r>
              <a:rPr lang="fr-FR" sz="1400" spc="-5" dirty="0" smtClean="0">
                <a:latin typeface="Calibri"/>
                <a:cs typeface="Calibri"/>
              </a:rPr>
              <a:t>Alertez</a:t>
            </a:r>
            <a:r>
              <a:rPr sz="1400" dirty="0" smtClean="0">
                <a:latin typeface="Calibri"/>
                <a:cs typeface="Calibri"/>
              </a:rPr>
              <a:t>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t </a:t>
            </a:r>
            <a:r>
              <a:rPr sz="1400" spc="-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st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z </a:t>
            </a:r>
            <a:r>
              <a:rPr sz="1400" spc="-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</a:t>
            </a:r>
            <a:r>
              <a:rPr sz="1400" spc="-15" dirty="0">
                <a:latin typeface="Calibri"/>
                <a:cs typeface="Calibri"/>
              </a:rPr>
              <a:t>é</a:t>
            </a:r>
            <a:r>
              <a:rPr sz="1400" spc="-20" dirty="0">
                <a:latin typeface="Calibri"/>
                <a:cs typeface="Calibri"/>
              </a:rPr>
              <a:t>v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nu </a:t>
            </a:r>
            <a:r>
              <a:rPr sz="1400" spc="-1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es </a:t>
            </a:r>
            <a:r>
              <a:rPr sz="1400" spc="-15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al</a:t>
            </a:r>
            <a:r>
              <a:rPr sz="1400" spc="-15" dirty="0" err="1">
                <a:latin typeface="Calibri"/>
                <a:cs typeface="Calibri"/>
              </a:rPr>
              <a:t>e</a:t>
            </a:r>
            <a:r>
              <a:rPr sz="1400" spc="5" dirty="0" err="1">
                <a:latin typeface="Calibri"/>
                <a:cs typeface="Calibri"/>
              </a:rPr>
              <a:t>r</a:t>
            </a:r>
            <a:r>
              <a:rPr sz="1400" spc="-20" dirty="0" err="1">
                <a:latin typeface="Calibri"/>
                <a:cs typeface="Calibri"/>
              </a:rPr>
              <a:t>t</a:t>
            </a:r>
            <a:r>
              <a:rPr sz="1400" dirty="0" err="1">
                <a:latin typeface="Calibri"/>
                <a:cs typeface="Calibri"/>
              </a:rPr>
              <a:t>es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0" dirty="0">
                <a:latin typeface="Calibri"/>
                <a:cs typeface="Calibri"/>
              </a:rPr>
              <a:t> </a:t>
            </a:r>
            <a:r>
              <a:rPr lang="fr-FR" sz="1400" spc="-10" dirty="0" smtClean="0">
                <a:latin typeface="Calibri"/>
                <a:cs typeface="Calibri"/>
              </a:rPr>
              <a:t>communiquées</a:t>
            </a:r>
            <a:r>
              <a:rPr sz="1400" dirty="0" smtClean="0">
                <a:latin typeface="Calibri"/>
                <a:cs typeface="Calibri"/>
              </a:rPr>
              <a:t>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ar </a:t>
            </a:r>
            <a:r>
              <a:rPr sz="1400" spc="-1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os </a:t>
            </a:r>
            <a:r>
              <a:rPr sz="1400" spc="-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ois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ns </a:t>
            </a:r>
            <a:r>
              <a:rPr sz="1400" spc="-1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t </a:t>
            </a:r>
            <a:r>
              <a:rPr sz="1400" spc="-1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t</a:t>
            </a:r>
            <a:r>
              <a:rPr sz="1400" spc="-20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 </a:t>
            </a:r>
            <a:r>
              <a:rPr sz="1400" spc="-145" dirty="0">
                <a:latin typeface="Calibri"/>
                <a:cs typeface="Calibri"/>
              </a:rPr>
              <a:t> </a:t>
            </a:r>
            <a:r>
              <a:rPr sz="1400" spc="-15" dirty="0" err="1">
                <a:latin typeface="Calibri"/>
                <a:cs typeface="Calibri"/>
              </a:rPr>
              <a:t>m</a:t>
            </a:r>
            <a:r>
              <a:rPr sz="1400" dirty="0" err="1">
                <a:latin typeface="Calibri"/>
                <a:cs typeface="Calibri"/>
              </a:rPr>
              <a:t>ai</a:t>
            </a:r>
            <a:r>
              <a:rPr sz="1400" spc="5" dirty="0" err="1">
                <a:latin typeface="Calibri"/>
                <a:cs typeface="Calibri"/>
              </a:rPr>
              <a:t>r</a:t>
            </a:r>
            <a:r>
              <a:rPr sz="1400" dirty="0" err="1">
                <a:latin typeface="Calibri"/>
                <a:cs typeface="Calibri"/>
              </a:rPr>
              <a:t>ie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5" dirty="0">
                <a:latin typeface="Calibri"/>
                <a:cs typeface="Calibri"/>
              </a:rPr>
              <a:t> </a:t>
            </a:r>
            <a:r>
              <a:rPr lang="fr-FR" sz="1400" spc="-10" dirty="0" smtClean="0">
                <a:latin typeface="Calibri"/>
                <a:cs typeface="Calibri"/>
              </a:rPr>
              <a:t>dans votre communauté </a:t>
            </a:r>
            <a:r>
              <a:rPr lang="fr-FR" sz="1400" dirty="0" smtClean="0">
                <a:latin typeface="Calibri"/>
                <a:cs typeface="Calibri"/>
              </a:rPr>
              <a:t>(ex : </a:t>
            </a:r>
            <a:r>
              <a:rPr sz="1400" spc="-15" dirty="0" smtClean="0">
                <a:latin typeface="Calibri"/>
                <a:cs typeface="Calibri"/>
              </a:rPr>
              <a:t>tentative</a:t>
            </a:r>
            <a:r>
              <a:rPr lang="fr-FR" sz="1400" spc="-15" dirty="0" smtClean="0">
                <a:latin typeface="Calibri"/>
                <a:cs typeface="Calibri"/>
              </a:rPr>
              <a:t>s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d</a:t>
            </a:r>
            <a:r>
              <a:rPr sz="1400" dirty="0" smtClean="0">
                <a:latin typeface="Calibri"/>
                <a:cs typeface="Calibri"/>
              </a:rPr>
              <a:t>e</a:t>
            </a:r>
            <a:r>
              <a:rPr lang="fr-FR" sz="1400" spc="5" dirty="0">
                <a:latin typeface="Calibri"/>
                <a:cs typeface="Calibri"/>
              </a:rPr>
              <a:t> </a:t>
            </a:r>
            <a:r>
              <a:rPr sz="1400" spc="-20" dirty="0" err="1" smtClean="0">
                <a:latin typeface="Calibri"/>
                <a:cs typeface="Calibri"/>
              </a:rPr>
              <a:t>c</a:t>
            </a:r>
            <a:r>
              <a:rPr sz="1400" spc="-5" dirty="0" err="1" smtClean="0">
                <a:latin typeface="Calibri"/>
                <a:cs typeface="Calibri"/>
              </a:rPr>
              <a:t>a</a:t>
            </a:r>
            <a:r>
              <a:rPr sz="1400" spc="-10" dirty="0" err="1" smtClean="0">
                <a:latin typeface="Calibri"/>
                <a:cs typeface="Calibri"/>
              </a:rPr>
              <a:t>mb</a:t>
            </a:r>
            <a:r>
              <a:rPr sz="1400" dirty="0" err="1" smtClean="0">
                <a:latin typeface="Calibri"/>
                <a:cs typeface="Calibri"/>
              </a:rPr>
              <a:t>riol</a:t>
            </a:r>
            <a:r>
              <a:rPr sz="1400" spc="-5" dirty="0" err="1" smtClean="0">
                <a:latin typeface="Calibri"/>
                <a:cs typeface="Calibri"/>
              </a:rPr>
              <a:t>a</a:t>
            </a:r>
            <a:r>
              <a:rPr sz="1400" spc="-15" dirty="0" err="1" smtClean="0">
                <a:latin typeface="Calibri"/>
                <a:cs typeface="Calibri"/>
              </a:rPr>
              <a:t>g</a:t>
            </a:r>
            <a:r>
              <a:rPr sz="1400" spc="-5" dirty="0" err="1" smtClean="0">
                <a:latin typeface="Calibri"/>
                <a:cs typeface="Calibri"/>
              </a:rPr>
              <a:t>e</a:t>
            </a:r>
            <a:r>
              <a:rPr sz="1400" dirty="0" err="1" smtClean="0">
                <a:latin typeface="Calibri"/>
                <a:cs typeface="Calibri"/>
              </a:rPr>
              <a:t>s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</a:t>
            </a: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spc="-5" dirty="0">
                <a:latin typeface="Calibri"/>
                <a:cs typeface="Calibri"/>
              </a:rPr>
              <a:t>’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nd</a:t>
            </a:r>
            <a:r>
              <a:rPr sz="1400" spc="-15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io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s,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upu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spc="-100" dirty="0">
                <a:latin typeface="Calibri"/>
                <a:cs typeface="Calibri"/>
              </a:rPr>
              <a:t>’</a:t>
            </a:r>
            <a:r>
              <a:rPr sz="1400" spc="-5" dirty="0">
                <a:latin typeface="Calibri"/>
                <a:cs typeface="Calibri"/>
              </a:rPr>
              <a:t>é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ri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é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du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 smtClean="0">
                <a:latin typeface="Calibri"/>
                <a:cs typeface="Calibri"/>
              </a:rPr>
              <a:t>…</a:t>
            </a:r>
            <a:r>
              <a:rPr lang="fr-FR" sz="1400" dirty="0" smtClean="0"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  <a:p>
            <a:pPr marL="12700" marR="6350">
              <a:lnSpc>
                <a:spcPct val="100000"/>
              </a:lnSpc>
              <a:spcBef>
                <a:spcPts val="335"/>
              </a:spcBef>
              <a:buClr>
                <a:srgbClr val="FFC000"/>
              </a:buClr>
              <a:tabLst>
                <a:tab pos="299720" algn="l"/>
              </a:tabLst>
            </a:pPr>
            <a:r>
              <a:rPr lang="fr-FR" sz="1400" b="1" dirty="0" smtClean="0">
                <a:latin typeface="Calibri"/>
                <a:cs typeface="Calibri"/>
              </a:rPr>
              <a:t>	A</a:t>
            </a:r>
            <a:r>
              <a:rPr sz="1400" b="1" dirty="0" err="1" smtClean="0">
                <a:latin typeface="Calibri"/>
                <a:cs typeface="Calibri"/>
              </a:rPr>
              <a:t>l</a:t>
            </a:r>
            <a:r>
              <a:rPr sz="1400" b="1" spc="-15" dirty="0" err="1" smtClean="0">
                <a:latin typeface="Calibri"/>
                <a:cs typeface="Calibri"/>
              </a:rPr>
              <a:t>e</a:t>
            </a:r>
            <a:r>
              <a:rPr sz="1400" b="1" spc="-10" dirty="0" err="1" smtClean="0">
                <a:latin typeface="Calibri"/>
                <a:cs typeface="Calibri"/>
              </a:rPr>
              <a:t>rt</a:t>
            </a:r>
            <a:r>
              <a:rPr sz="1400" b="1" spc="-15" dirty="0" err="1" smtClean="0">
                <a:latin typeface="Calibri"/>
                <a:cs typeface="Calibri"/>
              </a:rPr>
              <a:t>e</a:t>
            </a:r>
            <a:r>
              <a:rPr sz="1400" b="1" dirty="0" err="1" smtClean="0">
                <a:latin typeface="Calibri"/>
                <a:cs typeface="Calibri"/>
              </a:rPr>
              <a:t>s</a:t>
            </a:r>
            <a:r>
              <a:rPr lang="fr-FR" sz="1400" b="1" spc="20" dirty="0" smtClean="0">
                <a:latin typeface="Calibri"/>
                <a:cs typeface="Calibri"/>
              </a:rPr>
              <a:t> reçues </a:t>
            </a:r>
            <a:r>
              <a:rPr sz="1400" b="1" dirty="0" err="1" smtClean="0">
                <a:latin typeface="Calibri"/>
                <a:cs typeface="Calibri"/>
              </a:rPr>
              <a:t>di</a:t>
            </a:r>
            <a:r>
              <a:rPr sz="1400" b="1" spc="-20" dirty="0" err="1" smtClean="0">
                <a:latin typeface="Calibri"/>
                <a:cs typeface="Calibri"/>
              </a:rPr>
              <a:t>r</a:t>
            </a:r>
            <a:r>
              <a:rPr sz="1400" b="1" dirty="0" err="1" smtClean="0">
                <a:latin typeface="Calibri"/>
                <a:cs typeface="Calibri"/>
              </a:rPr>
              <a:t>e</a:t>
            </a:r>
            <a:r>
              <a:rPr sz="1400" b="1" spc="-15" dirty="0" err="1" smtClean="0">
                <a:latin typeface="Calibri"/>
                <a:cs typeface="Calibri"/>
              </a:rPr>
              <a:t>c</a:t>
            </a:r>
            <a:r>
              <a:rPr sz="1400" b="1" spc="-20" dirty="0" err="1" smtClean="0">
                <a:latin typeface="Calibri"/>
                <a:cs typeface="Calibri"/>
              </a:rPr>
              <a:t>t</a:t>
            </a:r>
            <a:r>
              <a:rPr sz="1400" b="1" dirty="0" err="1" smtClean="0">
                <a:latin typeface="Calibri"/>
                <a:cs typeface="Calibri"/>
              </a:rPr>
              <a:t>e</a:t>
            </a:r>
            <a:r>
              <a:rPr sz="1400" b="1" spc="-15" dirty="0" err="1" smtClean="0">
                <a:latin typeface="Calibri"/>
                <a:cs typeface="Calibri"/>
              </a:rPr>
              <a:t>m</a:t>
            </a:r>
            <a:r>
              <a:rPr sz="1400" b="1" dirty="0" err="1" smtClean="0">
                <a:latin typeface="Calibri"/>
                <a:cs typeface="Calibri"/>
              </a:rPr>
              <a:t>e</a:t>
            </a:r>
            <a:r>
              <a:rPr sz="1400" b="1" spc="-10" dirty="0" err="1" smtClean="0">
                <a:latin typeface="Calibri"/>
                <a:cs typeface="Calibri"/>
              </a:rPr>
              <a:t>n</a:t>
            </a:r>
            <a:r>
              <a:rPr sz="1400" b="1" dirty="0" err="1" smtClean="0">
                <a:latin typeface="Calibri"/>
                <a:cs typeface="Calibri"/>
              </a:rPr>
              <a:t>t</a:t>
            </a:r>
            <a:r>
              <a:rPr sz="1400" b="1" spc="10" dirty="0" smtClean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</a:t>
            </a:r>
            <a:r>
              <a:rPr sz="1400" b="1" dirty="0">
                <a:latin typeface="Calibri"/>
                <a:cs typeface="Calibri"/>
              </a:rPr>
              <a:t>ar </a:t>
            </a:r>
            <a:r>
              <a:rPr sz="1400" b="1" spc="-5" dirty="0" smtClean="0">
                <a:latin typeface="Calibri"/>
                <a:cs typeface="Calibri"/>
              </a:rPr>
              <a:t>SM</a:t>
            </a:r>
            <a:r>
              <a:rPr sz="1400" b="1" dirty="0" smtClean="0">
                <a:latin typeface="Calibri"/>
                <a:cs typeface="Calibri"/>
              </a:rPr>
              <a:t>S</a:t>
            </a:r>
            <a:r>
              <a:rPr lang="fr-FR" sz="1400" b="1" dirty="0">
                <a:latin typeface="Calibri"/>
                <a:cs typeface="Calibri"/>
              </a:rPr>
              <a:t> </a:t>
            </a:r>
            <a:r>
              <a:rPr lang="fr-FR" sz="1400" b="1" dirty="0" smtClean="0">
                <a:latin typeface="Calibri"/>
                <a:cs typeface="Calibri"/>
              </a:rPr>
              <a:t>et email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5" cstate="print"/>
          <a:srcRect l="17203" t="38542" r="61127" b="35417"/>
          <a:stretch/>
        </p:blipFill>
        <p:spPr>
          <a:xfrm>
            <a:off x="427727" y="4206121"/>
            <a:ext cx="1703215" cy="1150821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29" name="Rectangle à coins arrondis 28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à coins arrondis 30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5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/>
              <a:t>A</a:t>
            </a:r>
            <a:r>
              <a:rPr lang="fr-FR" sz="2400" spc="-20" dirty="0"/>
              <a:t>L</a:t>
            </a:r>
            <a:r>
              <a:rPr lang="fr-FR" sz="2400" spc="-15" dirty="0"/>
              <a:t>E</a:t>
            </a:r>
            <a:r>
              <a:rPr lang="fr-FR" sz="2400" spc="-35" dirty="0"/>
              <a:t>R</a:t>
            </a:r>
            <a:r>
              <a:rPr lang="fr-FR" sz="2400" spc="-5" dirty="0"/>
              <a:t>T</a:t>
            </a:r>
            <a:r>
              <a:rPr lang="fr-FR" sz="2400" spc="-25" dirty="0"/>
              <a:t>E</a:t>
            </a:r>
            <a:r>
              <a:rPr lang="fr-FR" sz="2400" spc="-10" dirty="0"/>
              <a:t>S</a:t>
            </a:r>
            <a:r>
              <a:rPr lang="fr-FR" sz="2400" dirty="0"/>
              <a:t> </a:t>
            </a:r>
            <a:r>
              <a:rPr lang="fr-FR" sz="2400" spc="-10" dirty="0"/>
              <a:t>S</a:t>
            </a:r>
            <a:r>
              <a:rPr lang="fr-FR" sz="2400" spc="-25" dirty="0"/>
              <a:t>M</a:t>
            </a:r>
            <a:r>
              <a:rPr lang="fr-FR" sz="2400" spc="-10" dirty="0"/>
              <a:t>S</a:t>
            </a:r>
            <a:r>
              <a:rPr lang="fr-FR" sz="2400" dirty="0"/>
              <a:t> </a:t>
            </a:r>
            <a:r>
              <a:rPr lang="fr-FR" sz="2400" spc="-15" dirty="0"/>
              <a:t>E</a:t>
            </a:r>
            <a:r>
              <a:rPr lang="fr-FR" sz="2400" spc="-10" dirty="0"/>
              <a:t>T</a:t>
            </a:r>
            <a:r>
              <a:rPr lang="fr-FR" sz="2400" spc="-5" dirty="0"/>
              <a:t> </a:t>
            </a:r>
            <a:r>
              <a:rPr lang="fr-FR" sz="2400" spc="-20" dirty="0"/>
              <a:t>EM</a:t>
            </a:r>
            <a:r>
              <a:rPr lang="fr-FR" sz="2400" spc="-10" dirty="0"/>
              <a:t>AIL</a:t>
            </a:r>
            <a:endParaRPr lang="fr-FR" sz="2400" b="1" dirty="0"/>
          </a:p>
        </p:txBody>
      </p:sp>
      <p:sp>
        <p:nvSpPr>
          <p:cNvPr id="14" name="object 3"/>
          <p:cNvSpPr txBox="1"/>
          <p:nvPr/>
        </p:nvSpPr>
        <p:spPr>
          <a:xfrm>
            <a:off x="6750425" y="2556523"/>
            <a:ext cx="5233028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buClr>
                <a:srgbClr val="FFC000"/>
              </a:buClr>
              <a:buFont typeface="Wingdings" pitchFamily="2" charset="2"/>
              <a:buChar char="§"/>
              <a:tabLst>
                <a:tab pos="299720" algn="l"/>
              </a:tabLst>
            </a:pPr>
            <a:r>
              <a:rPr lang="fr-FR" sz="1400" b="1" dirty="0" smtClean="0">
                <a:latin typeface="Calibri"/>
                <a:cs typeface="Calibri"/>
              </a:rPr>
              <a:t> </a:t>
            </a:r>
            <a:r>
              <a:rPr sz="1400" b="1" dirty="0" smtClean="0">
                <a:latin typeface="Calibri"/>
                <a:cs typeface="Calibri"/>
              </a:rPr>
              <a:t>A</a:t>
            </a:r>
            <a:r>
              <a:rPr sz="1400" b="1" spc="-10" dirty="0" smtClean="0">
                <a:latin typeface="Calibri"/>
                <a:cs typeface="Calibri"/>
              </a:rPr>
              <a:t>L</a:t>
            </a:r>
            <a:r>
              <a:rPr sz="1400" b="1" spc="-5" dirty="0" smtClean="0">
                <a:latin typeface="Calibri"/>
                <a:cs typeface="Calibri"/>
              </a:rPr>
              <a:t>E</a:t>
            </a:r>
            <a:r>
              <a:rPr sz="1400" b="1" spc="-15" dirty="0" smtClean="0">
                <a:latin typeface="Calibri"/>
                <a:cs typeface="Calibri"/>
              </a:rPr>
              <a:t>R</a:t>
            </a:r>
            <a:r>
              <a:rPr sz="1400" b="1" dirty="0" smtClean="0">
                <a:latin typeface="Calibri"/>
                <a:cs typeface="Calibri"/>
              </a:rPr>
              <a:t>T</a:t>
            </a:r>
            <a:r>
              <a:rPr sz="1400" b="1" spc="-15" dirty="0" smtClean="0">
                <a:latin typeface="Calibri"/>
                <a:cs typeface="Calibri"/>
              </a:rPr>
              <a:t>E</a:t>
            </a:r>
            <a:r>
              <a:rPr sz="1400" b="1" dirty="0" smtClean="0">
                <a:latin typeface="Calibri"/>
                <a:cs typeface="Calibri"/>
              </a:rPr>
              <a:t>S</a:t>
            </a:r>
            <a:r>
              <a:rPr sz="1400" b="1" spc="-20" dirty="0" smtClean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SM</a:t>
            </a:r>
            <a:r>
              <a:rPr sz="1400" b="1" dirty="0">
                <a:latin typeface="Calibri"/>
                <a:cs typeface="Calibri"/>
              </a:rPr>
              <a:t>S 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EM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I</a:t>
            </a:r>
            <a:r>
              <a:rPr sz="1400" b="1" dirty="0">
                <a:latin typeface="Calibri"/>
                <a:cs typeface="Calibri"/>
              </a:rPr>
              <a:t>L </a:t>
            </a:r>
            <a:r>
              <a:rPr sz="1400" b="1" dirty="0" smtClean="0">
                <a:latin typeface="Calibri"/>
                <a:cs typeface="Calibri"/>
              </a:rPr>
              <a:t>:</a:t>
            </a:r>
            <a:r>
              <a:rPr lang="fr-FR" sz="1400" dirty="0">
                <a:latin typeface="Calibri"/>
                <a:cs typeface="Calibri"/>
              </a:rPr>
              <a:t> </a:t>
            </a:r>
            <a:r>
              <a:rPr lang="fr-FR" sz="1400" spc="-70" dirty="0" smtClean="0">
                <a:latin typeface="Calibri"/>
                <a:cs typeface="Calibri"/>
              </a:rPr>
              <a:t>Vous pouvez envoyer une alerte SMS de votre portable en adressant ce numéro </a:t>
            </a:r>
            <a:r>
              <a:rPr sz="1400" b="1" spc="-5" dirty="0" smtClean="0">
                <a:latin typeface="Calibri"/>
                <a:cs typeface="Calibri"/>
              </a:rPr>
              <a:t>0</a:t>
            </a:r>
            <a:r>
              <a:rPr sz="1400" b="1" dirty="0" smtClean="0">
                <a:latin typeface="Calibri"/>
                <a:cs typeface="Calibri"/>
              </a:rPr>
              <a:t>6 </a:t>
            </a:r>
            <a:r>
              <a:rPr sz="1400" b="1" spc="-5" dirty="0">
                <a:latin typeface="Calibri"/>
                <a:cs typeface="Calibri"/>
              </a:rPr>
              <a:t>4</a:t>
            </a:r>
            <a:r>
              <a:rPr sz="1400" b="1" dirty="0">
                <a:latin typeface="Calibri"/>
                <a:cs typeface="Calibri"/>
              </a:rPr>
              <a:t>7 </a:t>
            </a:r>
            <a:r>
              <a:rPr sz="1400" b="1" spc="-5" dirty="0">
                <a:latin typeface="Calibri"/>
                <a:cs typeface="Calibri"/>
              </a:rPr>
              <a:t>4</a:t>
            </a:r>
            <a:r>
              <a:rPr sz="1400" b="1" dirty="0">
                <a:latin typeface="Calibri"/>
                <a:cs typeface="Calibri"/>
              </a:rPr>
              <a:t>9 </a:t>
            </a:r>
            <a:r>
              <a:rPr sz="1400" b="1" spc="-5" dirty="0">
                <a:latin typeface="Calibri"/>
                <a:cs typeface="Calibri"/>
              </a:rPr>
              <a:t>2</a:t>
            </a:r>
            <a:r>
              <a:rPr sz="1400" b="1" dirty="0">
                <a:latin typeface="Calibri"/>
                <a:cs typeface="Calibri"/>
              </a:rPr>
              <a:t>6 </a:t>
            </a:r>
            <a:r>
              <a:rPr sz="1400" b="1" spc="-5" dirty="0">
                <a:latin typeface="Calibri"/>
                <a:cs typeface="Calibri"/>
              </a:rPr>
              <a:t>2</a:t>
            </a:r>
            <a:r>
              <a:rPr sz="1400" b="1" dirty="0">
                <a:latin typeface="Calibri"/>
                <a:cs typeface="Calibri"/>
              </a:rPr>
              <a:t>6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(num</a:t>
            </a:r>
            <a:r>
              <a:rPr sz="1400" spc="-5" dirty="0">
                <a:latin typeface="Calibri"/>
                <a:cs typeface="Calibri"/>
              </a:rPr>
              <a:t>é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s</a:t>
            </a:r>
            <a:r>
              <a:rPr sz="1400" spc="-10" dirty="0" err="1">
                <a:latin typeface="Calibri"/>
                <a:cs typeface="Calibri"/>
              </a:rPr>
              <a:t>u</a:t>
            </a:r>
            <a:r>
              <a:rPr sz="1400" dirty="0" err="1">
                <a:latin typeface="Calibri"/>
                <a:cs typeface="Calibri"/>
              </a:rPr>
              <a:t>r</a:t>
            </a:r>
            <a:r>
              <a:rPr sz="1400" spc="-15" dirty="0" err="1">
                <a:latin typeface="Calibri"/>
                <a:cs typeface="Calibri"/>
              </a:rPr>
              <a:t>ta</a:t>
            </a:r>
            <a:r>
              <a:rPr sz="1400" spc="-35" dirty="0" err="1">
                <a:latin typeface="Calibri"/>
                <a:cs typeface="Calibri"/>
              </a:rPr>
              <a:t>x</a:t>
            </a:r>
            <a:r>
              <a:rPr sz="1400" spc="-5" dirty="0" err="1">
                <a:latin typeface="Calibri"/>
                <a:cs typeface="Calibri"/>
              </a:rPr>
              <a:t>é</a:t>
            </a:r>
            <a:r>
              <a:rPr sz="1400" dirty="0" smtClean="0">
                <a:latin typeface="Calibri"/>
                <a:cs typeface="Calibri"/>
              </a:rPr>
              <a:t>)</a:t>
            </a:r>
            <a:r>
              <a:rPr lang="fr-FR" sz="1400" dirty="0" smtClean="0">
                <a:latin typeface="Calibri"/>
                <a:cs typeface="Calibri"/>
              </a:rPr>
              <a:t> ou passer par la plateforme en cliquant sur « </a:t>
            </a:r>
            <a:r>
              <a:rPr lang="fr-FR" sz="1400" b="1" dirty="0" smtClean="0">
                <a:latin typeface="Calibri"/>
                <a:cs typeface="Calibri"/>
              </a:rPr>
              <a:t>Poster une alerte</a:t>
            </a:r>
            <a:r>
              <a:rPr lang="fr-FR" sz="1400" dirty="0" smtClean="0">
                <a:latin typeface="Calibri"/>
                <a:cs typeface="Calibri"/>
              </a:rPr>
              <a:t> »</a:t>
            </a:r>
            <a:endParaRPr sz="1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35"/>
              </a:spcBef>
              <a:buClr>
                <a:srgbClr val="FFC000"/>
              </a:buClr>
              <a:buFont typeface="Arial" panose="020B0604020202020204" pitchFamily="34" charset="0"/>
              <a:buChar char="•"/>
              <a:tabLst>
                <a:tab pos="299720" algn="l"/>
              </a:tabLst>
            </a:pPr>
            <a:r>
              <a:rPr lang="fr-FR" sz="1400" spc="-70" dirty="0" smtClean="0">
                <a:latin typeface="Calibri"/>
                <a:cs typeface="Calibri"/>
              </a:rPr>
              <a:t>	</a:t>
            </a:r>
            <a:r>
              <a:rPr sz="1400" spc="-70" dirty="0" smtClean="0">
                <a:latin typeface="Calibri"/>
                <a:cs typeface="Calibri"/>
              </a:rPr>
              <a:t>V</a:t>
            </a:r>
            <a:r>
              <a:rPr sz="1400" dirty="0" smtClean="0">
                <a:latin typeface="Calibri"/>
                <a:cs typeface="Calibri"/>
              </a:rPr>
              <a:t>o</a:t>
            </a:r>
            <a:r>
              <a:rPr sz="1400" spc="-5" dirty="0" smtClean="0">
                <a:latin typeface="Calibri"/>
                <a:cs typeface="Calibri"/>
              </a:rPr>
              <a:t>t</a:t>
            </a:r>
            <a:r>
              <a:rPr sz="1400" spc="-25" dirty="0" smtClean="0">
                <a:latin typeface="Calibri"/>
                <a:cs typeface="Calibri"/>
              </a:rPr>
              <a:t>r</a:t>
            </a:r>
            <a:r>
              <a:rPr sz="1400" dirty="0" smtClean="0">
                <a:latin typeface="Calibri"/>
                <a:cs typeface="Calibri"/>
              </a:rPr>
              <a:t>e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r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çu</a:t>
            </a:r>
            <a:r>
              <a:rPr sz="1400" dirty="0">
                <a:latin typeface="Calibri"/>
                <a:cs typeface="Calibri"/>
              </a:rPr>
              <a:t>e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r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 m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irie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mb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 err="1">
                <a:latin typeface="Calibri"/>
                <a:cs typeface="Calibri"/>
              </a:rPr>
              <a:t>v</a:t>
            </a:r>
            <a:r>
              <a:rPr sz="1400" dirty="0" err="1">
                <a:latin typeface="Calibri"/>
                <a:cs typeface="Calibri"/>
              </a:rPr>
              <a:t>o</a:t>
            </a:r>
            <a:r>
              <a:rPr sz="1400" spc="-5" dirty="0" err="1">
                <a:latin typeface="Calibri"/>
                <a:cs typeface="Calibri"/>
              </a:rPr>
              <a:t>t</a:t>
            </a:r>
            <a:r>
              <a:rPr sz="1400" spc="-25" dirty="0" err="1">
                <a:latin typeface="Calibri"/>
                <a:cs typeface="Calibri"/>
              </a:rPr>
              <a:t>r</a:t>
            </a:r>
            <a:r>
              <a:rPr sz="1400" dirty="0" err="1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 err="1" smtClean="0">
                <a:latin typeface="Calibri"/>
                <a:cs typeface="Calibri"/>
              </a:rPr>
              <a:t>c</a:t>
            </a:r>
            <a:r>
              <a:rPr sz="1400" dirty="0" err="1" smtClean="0">
                <a:latin typeface="Calibri"/>
                <a:cs typeface="Calibri"/>
              </a:rPr>
              <a:t>o</a:t>
            </a:r>
            <a:r>
              <a:rPr sz="1400" spc="-10" dirty="0" err="1" smtClean="0">
                <a:latin typeface="Calibri"/>
                <a:cs typeface="Calibri"/>
              </a:rPr>
              <a:t>mmun</a:t>
            </a:r>
            <a:r>
              <a:rPr sz="1400" spc="-5" dirty="0" err="1" smtClean="0">
                <a:latin typeface="Calibri"/>
                <a:cs typeface="Calibri"/>
              </a:rPr>
              <a:t>a</a:t>
            </a:r>
            <a:r>
              <a:rPr sz="1400" spc="-10" dirty="0" err="1" smtClean="0">
                <a:latin typeface="Calibri"/>
                <a:cs typeface="Calibri"/>
              </a:rPr>
              <a:t>u</a:t>
            </a:r>
            <a:r>
              <a:rPr sz="1400" spc="-15" dirty="0" err="1" smtClean="0">
                <a:latin typeface="Calibri"/>
                <a:cs typeface="Calibri"/>
              </a:rPr>
              <a:t>t</a:t>
            </a:r>
            <a:r>
              <a:rPr sz="1400" dirty="0" err="1" smtClean="0">
                <a:latin typeface="Calibri"/>
                <a:cs typeface="Calibri"/>
              </a:rPr>
              <a:t>é</a:t>
            </a:r>
            <a:r>
              <a:rPr lang="fr-FR" sz="1400" spc="5" dirty="0">
                <a:latin typeface="Calibri"/>
                <a:cs typeface="Calibri"/>
              </a:rPr>
              <a:t> </a:t>
            </a:r>
            <a:r>
              <a:rPr sz="1400" spc="-10" dirty="0" err="1" smtClean="0">
                <a:latin typeface="Calibri"/>
                <a:cs typeface="Calibri"/>
              </a:rPr>
              <a:t>d</a:t>
            </a:r>
            <a:r>
              <a:rPr sz="1400" dirty="0" err="1" smtClean="0">
                <a:latin typeface="Calibri"/>
                <a:cs typeface="Calibri"/>
              </a:rPr>
              <a:t>i</a:t>
            </a:r>
            <a:r>
              <a:rPr sz="1400" spc="-25" dirty="0" err="1" smtClean="0">
                <a:latin typeface="Calibri"/>
                <a:cs typeface="Calibri"/>
              </a:rPr>
              <a:t>r</a:t>
            </a:r>
            <a:r>
              <a:rPr sz="1400" spc="-5" dirty="0" err="1" smtClean="0">
                <a:latin typeface="Calibri"/>
                <a:cs typeface="Calibri"/>
              </a:rPr>
              <a:t>e</a:t>
            </a:r>
            <a:r>
              <a:rPr sz="1400" spc="-10" dirty="0" err="1" smtClean="0">
                <a:latin typeface="Calibri"/>
                <a:cs typeface="Calibri"/>
              </a:rPr>
              <a:t>c</a:t>
            </a:r>
            <a:r>
              <a:rPr sz="1400" spc="-15" dirty="0" err="1" smtClean="0">
                <a:latin typeface="Calibri"/>
                <a:cs typeface="Calibri"/>
              </a:rPr>
              <a:t>t</a:t>
            </a:r>
            <a:r>
              <a:rPr sz="1400" spc="-5" dirty="0" err="1" smtClean="0">
                <a:latin typeface="Calibri"/>
                <a:cs typeface="Calibri"/>
              </a:rPr>
              <a:t>e</a:t>
            </a:r>
            <a:r>
              <a:rPr sz="1400" spc="-10" dirty="0" err="1" smtClean="0">
                <a:latin typeface="Calibri"/>
                <a:cs typeface="Calibri"/>
              </a:rPr>
              <a:t>m</a:t>
            </a:r>
            <a:r>
              <a:rPr sz="1400" spc="-5" dirty="0" err="1" smtClean="0">
                <a:latin typeface="Calibri"/>
                <a:cs typeface="Calibri"/>
              </a:rPr>
              <a:t>e</a:t>
            </a:r>
            <a:r>
              <a:rPr sz="1400" spc="-20" dirty="0" err="1" smtClean="0">
                <a:latin typeface="Calibri"/>
                <a:cs typeface="Calibri"/>
              </a:rPr>
              <a:t>n</a:t>
            </a:r>
            <a:r>
              <a:rPr sz="1400" dirty="0" err="1" smtClean="0">
                <a:latin typeface="Calibri"/>
                <a:cs typeface="Calibri"/>
              </a:rPr>
              <a:t>t</a:t>
            </a:r>
            <a:r>
              <a:rPr lang="fr-FR"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p</a:t>
            </a:r>
            <a:r>
              <a:rPr sz="1400" spc="-5" dirty="0" smtClean="0">
                <a:latin typeface="Calibri"/>
                <a:cs typeface="Calibri"/>
              </a:rPr>
              <a:t>a</a:t>
            </a:r>
            <a:r>
              <a:rPr sz="1400" dirty="0" smtClean="0">
                <a:latin typeface="Calibri"/>
                <a:cs typeface="Calibri"/>
              </a:rPr>
              <a:t>r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5" t="6184" r="7347" b="36300"/>
          <a:stretch/>
        </p:blipFill>
        <p:spPr bwMode="auto">
          <a:xfrm>
            <a:off x="251361" y="2418989"/>
            <a:ext cx="6311582" cy="250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à coins arrondis 18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LA GAZETTE</a:t>
            </a:r>
            <a:endParaRPr lang="fr-FR" sz="2400" b="1" dirty="0"/>
          </a:p>
        </p:txBody>
      </p:sp>
      <p:sp>
        <p:nvSpPr>
          <p:cNvPr id="11" name="object 3"/>
          <p:cNvSpPr txBox="1"/>
          <p:nvPr/>
        </p:nvSpPr>
        <p:spPr>
          <a:xfrm>
            <a:off x="6645292" y="2280178"/>
            <a:ext cx="5049403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buClr>
                <a:srgbClr val="FFC000"/>
              </a:buClr>
              <a:buFont typeface="Wingdings" panose="05000000000000000000" pitchFamily="2" charset="2"/>
              <a:buChar char="§"/>
              <a:tabLst>
                <a:tab pos="299720" algn="l"/>
              </a:tabLst>
            </a:pP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dirty="0">
                <a:latin typeface="Calibri"/>
                <a:cs typeface="Calibri"/>
              </a:rPr>
              <a:t>A  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5" dirty="0">
                <a:latin typeface="Calibri"/>
                <a:cs typeface="Calibri"/>
              </a:rPr>
              <a:t>G</a:t>
            </a:r>
            <a:r>
              <a:rPr sz="1400" b="1" dirty="0">
                <a:latin typeface="Calibri"/>
                <a:cs typeface="Calibri"/>
              </a:rPr>
              <a:t>AZ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spc="10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 smtClean="0">
                <a:latin typeface="Calibri"/>
                <a:cs typeface="Calibri"/>
              </a:rPr>
              <a:t>:</a:t>
            </a:r>
            <a:r>
              <a:rPr lang="fr-FR" sz="1400" b="1" dirty="0" smtClean="0">
                <a:latin typeface="Calibri"/>
                <a:cs typeface="Calibri"/>
              </a:rPr>
              <a:t>  </a:t>
            </a:r>
            <a:r>
              <a:rPr lang="fr-FR" sz="1400" dirty="0" smtClean="0">
                <a:latin typeface="Calibri"/>
                <a:cs typeface="Calibri"/>
              </a:rPr>
              <a:t>Elle représente le petit journal de la communauté (ex: l’organisation d’une fête des voisins, ou la disparition de son chat….). </a:t>
            </a:r>
            <a:r>
              <a:rPr lang="fr-FR" sz="1400" dirty="0">
                <a:latin typeface="Calibri"/>
                <a:cs typeface="Calibri"/>
              </a:rPr>
              <a:t>L</a:t>
            </a:r>
            <a:r>
              <a:rPr lang="fr-FR" sz="1400" dirty="0" smtClean="0">
                <a:latin typeface="Calibri"/>
                <a:cs typeface="Calibri"/>
              </a:rPr>
              <a:t>a gazette est aussi un lieu d’échange entre voisins vigilants et solidaires (ex :  la demande de prêt d’outils de bricolage, ou la proposition de covoiturage…)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0143"/>
          <a:stretch/>
        </p:blipFill>
        <p:spPr>
          <a:xfrm>
            <a:off x="412999" y="1695817"/>
            <a:ext cx="6114356" cy="409142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/>
          <a:srcRect l="7142" r="4762"/>
          <a:stretch/>
        </p:blipFill>
        <p:spPr>
          <a:xfrm>
            <a:off x="2534027" y="3185942"/>
            <a:ext cx="1905000" cy="128072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0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145191" y="1301076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LA GAZETTE</a:t>
            </a:r>
            <a:endParaRPr lang="fr-FR" sz="24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/>
          <a:srcRect l="17204" t="19175" r="17789" b="11458"/>
          <a:stretch/>
        </p:blipFill>
        <p:spPr>
          <a:xfrm>
            <a:off x="717883" y="2042320"/>
            <a:ext cx="6340959" cy="380421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069347" y="2042320"/>
            <a:ext cx="43113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</a:pPr>
            <a:r>
              <a:rPr lang="fr-FR" sz="1400" dirty="0" smtClean="0"/>
              <a:t>Vous trouverez un filtre en fonction du genre de news qui pourrait vous intéresser (évènement, petites annonces…)</a:t>
            </a:r>
          </a:p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</a:pPr>
            <a:r>
              <a:rPr lang="fr-FR" sz="1400" dirty="0" smtClean="0"/>
              <a:t>Pour poster une news cliquez sur l’onglet jaune « </a:t>
            </a:r>
            <a:r>
              <a:rPr lang="fr-FR" sz="1400" b="1" dirty="0" smtClean="0"/>
              <a:t>Ajouter une news</a:t>
            </a:r>
            <a:r>
              <a:rPr lang="fr-FR" sz="1400" dirty="0" smtClean="0"/>
              <a:t> »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69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LA GAZETTE</a:t>
            </a:r>
            <a:endParaRPr lang="fr-FR" sz="24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/>
          <a:srcRect l="16398" t="20977" r="18009" b="11458"/>
          <a:stretch/>
        </p:blipFill>
        <p:spPr>
          <a:xfrm>
            <a:off x="467013" y="1976939"/>
            <a:ext cx="6283411" cy="363888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891036" y="2271045"/>
            <a:ext cx="6061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</a:pPr>
            <a:r>
              <a:rPr lang="fr-FR" sz="1400" dirty="0" smtClean="0"/>
              <a:t>Remplissez le type, le titre et le texte concernant votre annonce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58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COMMUNAUTE</a:t>
            </a:r>
            <a:endParaRPr lang="fr-FR" sz="24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873"/>
          <a:stretch/>
        </p:blipFill>
        <p:spPr>
          <a:xfrm>
            <a:off x="709480" y="2065673"/>
            <a:ext cx="6345258" cy="4305925"/>
          </a:xfrm>
          <a:prstGeom prst="rect">
            <a:avLst/>
          </a:prstGeom>
        </p:spPr>
      </p:pic>
      <p:sp>
        <p:nvSpPr>
          <p:cNvPr id="12" name="object 3"/>
          <p:cNvSpPr txBox="1"/>
          <p:nvPr/>
        </p:nvSpPr>
        <p:spPr>
          <a:xfrm>
            <a:off x="7894919" y="2100710"/>
            <a:ext cx="3847901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6385" algn="just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spc="-5" dirty="0">
                <a:latin typeface="Calibri"/>
                <a:cs typeface="Calibri"/>
              </a:rPr>
              <a:t>OMMUN</a:t>
            </a:r>
            <a:r>
              <a:rPr sz="1400" b="1" spc="-25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U</a:t>
            </a:r>
            <a:r>
              <a:rPr sz="1400" b="1" dirty="0">
                <a:latin typeface="Calibri"/>
                <a:cs typeface="Calibri"/>
              </a:rPr>
              <a:t>TE</a:t>
            </a:r>
            <a:r>
              <a:rPr sz="1400" b="1" spc="7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75" dirty="0">
                <a:latin typeface="Calibri"/>
                <a:cs typeface="Calibri"/>
              </a:rPr>
              <a:t> </a:t>
            </a:r>
            <a:r>
              <a:rPr lang="fr-FR" sz="1400" spc="-5" dirty="0" smtClean="0">
                <a:latin typeface="Calibri"/>
                <a:cs typeface="Calibri"/>
              </a:rPr>
              <a:t>Toutes informations et fonctions concernant votre communauté</a:t>
            </a:r>
          </a:p>
          <a:p>
            <a:pPr marL="12700" marR="5080" algn="just">
              <a:lnSpc>
                <a:spcPct val="100000"/>
              </a:lnSpc>
              <a:buClr>
                <a:srgbClr val="FFC000"/>
              </a:buClr>
              <a:tabLst>
                <a:tab pos="299720" algn="l"/>
              </a:tabLst>
            </a:pPr>
            <a:r>
              <a:rPr lang="fr-FR" sz="1400" spc="-5" dirty="0" smtClean="0">
                <a:latin typeface="Calibri"/>
                <a:cs typeface="Calibri"/>
              </a:rPr>
              <a:t>        (Mouvements, Historique, Informations,          	Référents, Délimitation, Quitter)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/>
          <a:srcRect l="58785" t="41667" r="22474" b="37500"/>
          <a:stretch/>
        </p:blipFill>
        <p:spPr>
          <a:xfrm>
            <a:off x="4899158" y="3713177"/>
            <a:ext cx="2019751" cy="1262344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5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MESSAGERIE</a:t>
            </a:r>
            <a:endParaRPr lang="fr-FR" sz="24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894"/>
          <a:stretch/>
        </p:blipFill>
        <p:spPr>
          <a:xfrm>
            <a:off x="613804" y="1912759"/>
            <a:ext cx="6345258" cy="430495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 cstate="print"/>
          <a:srcRect l="20717" t="56250" r="59956" b="21875"/>
          <a:stretch/>
        </p:blipFill>
        <p:spPr>
          <a:xfrm>
            <a:off x="728316" y="4794157"/>
            <a:ext cx="2035628" cy="1295400"/>
          </a:xfrm>
          <a:prstGeom prst="rect">
            <a:avLst/>
          </a:prstGeom>
        </p:spPr>
      </p:pic>
      <p:sp>
        <p:nvSpPr>
          <p:cNvPr id="13" name="object 3"/>
          <p:cNvSpPr txBox="1"/>
          <p:nvPr/>
        </p:nvSpPr>
        <p:spPr>
          <a:xfrm>
            <a:off x="7204613" y="2559209"/>
            <a:ext cx="3876471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 algn="just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r>
              <a:rPr sz="1400" b="1" spc="-5" dirty="0">
                <a:latin typeface="Calibri"/>
                <a:cs typeface="Calibri"/>
              </a:rPr>
              <a:t>M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spc="-5" dirty="0">
                <a:latin typeface="Calibri"/>
                <a:cs typeface="Calibri"/>
              </a:rPr>
              <a:t>S</a:t>
            </a:r>
            <a:r>
              <a:rPr sz="1400" b="1" spc="-20" dirty="0">
                <a:latin typeface="Calibri"/>
                <a:cs typeface="Calibri"/>
              </a:rPr>
              <a:t>S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5" dirty="0">
                <a:latin typeface="Calibri"/>
                <a:cs typeface="Calibri"/>
              </a:rPr>
              <a:t>G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R</a:t>
            </a:r>
            <a:r>
              <a:rPr sz="1400" b="1" spc="-5" dirty="0">
                <a:latin typeface="Calibri"/>
                <a:cs typeface="Calibri"/>
              </a:rPr>
              <a:t>IE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mmun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z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n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ri</a:t>
            </a:r>
            <a:r>
              <a:rPr sz="1400" spc="-15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é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v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c l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mb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v</a:t>
            </a:r>
            <a:r>
              <a:rPr sz="1400" dirty="0" err="1">
                <a:latin typeface="Calibri"/>
                <a:cs typeface="Calibri"/>
              </a:rPr>
              <a:t>o</a:t>
            </a:r>
            <a:r>
              <a:rPr sz="1400" spc="-5" dirty="0" err="1">
                <a:latin typeface="Calibri"/>
                <a:cs typeface="Calibri"/>
              </a:rPr>
              <a:t>t</a:t>
            </a:r>
            <a:r>
              <a:rPr sz="1400" spc="-25" dirty="0" err="1">
                <a:latin typeface="Calibri"/>
                <a:cs typeface="Calibri"/>
              </a:rPr>
              <a:t>r</a:t>
            </a:r>
            <a:r>
              <a:rPr sz="1400" dirty="0" err="1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 err="1" smtClean="0">
                <a:latin typeface="Calibri"/>
                <a:cs typeface="Calibri"/>
              </a:rPr>
              <a:t>c</a:t>
            </a:r>
            <a:r>
              <a:rPr sz="1400" dirty="0" err="1" smtClean="0">
                <a:latin typeface="Calibri"/>
                <a:cs typeface="Calibri"/>
              </a:rPr>
              <a:t>o</a:t>
            </a:r>
            <a:r>
              <a:rPr sz="1400" spc="-10" dirty="0" err="1" smtClean="0">
                <a:latin typeface="Calibri"/>
                <a:cs typeface="Calibri"/>
              </a:rPr>
              <a:t>mmun</a:t>
            </a:r>
            <a:r>
              <a:rPr sz="1400" spc="-5" dirty="0" err="1" smtClean="0">
                <a:latin typeface="Calibri"/>
                <a:cs typeface="Calibri"/>
              </a:rPr>
              <a:t>a</a:t>
            </a:r>
            <a:r>
              <a:rPr sz="1400" spc="-10" dirty="0" err="1" smtClean="0">
                <a:latin typeface="Calibri"/>
                <a:cs typeface="Calibri"/>
              </a:rPr>
              <a:t>u</a:t>
            </a:r>
            <a:r>
              <a:rPr sz="1400" spc="-15" dirty="0" err="1" smtClean="0">
                <a:latin typeface="Calibri"/>
                <a:cs typeface="Calibri"/>
              </a:rPr>
              <a:t>t</a:t>
            </a:r>
            <a:r>
              <a:rPr sz="1400" dirty="0" err="1" smtClean="0">
                <a:latin typeface="Calibri"/>
                <a:cs typeface="Calibri"/>
              </a:rPr>
              <a:t>é</a:t>
            </a:r>
            <a:r>
              <a:rPr lang="fr-FR" sz="1400" dirty="0">
                <a:latin typeface="Calibri"/>
                <a:cs typeface="Calibri"/>
              </a:rPr>
              <a:t> </a:t>
            </a:r>
            <a:r>
              <a:rPr lang="fr-FR" sz="1400" dirty="0" smtClean="0">
                <a:latin typeface="Calibri"/>
                <a:cs typeface="Calibri"/>
              </a:rPr>
              <a:t>(exemple vos dates de vacances avec des personnes de confiance)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98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71000" y="606382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7/10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289570" y="1244133"/>
            <a:ext cx="7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spc="-15" dirty="0" smtClean="0"/>
              <a:t>ANNUAIRE</a:t>
            </a:r>
            <a:endParaRPr lang="fr-FR" sz="24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864"/>
          <a:stretch/>
        </p:blipFill>
        <p:spPr>
          <a:xfrm>
            <a:off x="795855" y="2164786"/>
            <a:ext cx="6345258" cy="430632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 cstate="print"/>
          <a:srcRect l="38873" t="51042" r="40044" b="23958"/>
          <a:stretch/>
        </p:blipFill>
        <p:spPr>
          <a:xfrm>
            <a:off x="3012024" y="5124115"/>
            <a:ext cx="1912920" cy="1275279"/>
          </a:xfrm>
          <a:prstGeom prst="rect">
            <a:avLst/>
          </a:prstGeom>
        </p:spPr>
      </p:pic>
      <p:sp>
        <p:nvSpPr>
          <p:cNvPr id="13" name="object 3"/>
          <p:cNvSpPr txBox="1"/>
          <p:nvPr/>
        </p:nvSpPr>
        <p:spPr>
          <a:xfrm>
            <a:off x="7427495" y="2444504"/>
            <a:ext cx="3882189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buClr>
                <a:srgbClr val="FFC000"/>
              </a:buClr>
              <a:buFont typeface="Wingdings"/>
              <a:buChar char=""/>
              <a:tabLst>
                <a:tab pos="299720" algn="l"/>
              </a:tabLst>
            </a:pP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NN</a:t>
            </a:r>
            <a:r>
              <a:rPr sz="1400" b="1" spc="-45" dirty="0">
                <a:latin typeface="Calibri"/>
                <a:cs typeface="Calibri"/>
              </a:rPr>
              <a:t>U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5" dirty="0">
                <a:latin typeface="Calibri"/>
                <a:cs typeface="Calibri"/>
              </a:rPr>
              <a:t>I</a:t>
            </a:r>
            <a:r>
              <a:rPr sz="1400" b="1" dirty="0">
                <a:latin typeface="Calibri"/>
                <a:cs typeface="Calibri"/>
              </a:rPr>
              <a:t>RE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z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mb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mmun</a:t>
            </a:r>
            <a:r>
              <a:rPr sz="1400" spc="10" dirty="0">
                <a:latin typeface="Calibri"/>
                <a:cs typeface="Calibri"/>
              </a:rPr>
              <a:t>a</a:t>
            </a:r>
            <a:r>
              <a:rPr sz="1400" spc="5" dirty="0">
                <a:latin typeface="Calibri"/>
                <a:cs typeface="Calibri"/>
              </a:rPr>
              <a:t>u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é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oo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nn</a:t>
            </a:r>
            <a:r>
              <a:rPr sz="1400" spc="-5" dirty="0">
                <a:latin typeface="Calibri"/>
                <a:cs typeface="Calibri"/>
              </a:rPr>
              <a:t>ée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ll</a:t>
            </a:r>
            <a:r>
              <a:rPr sz="1400" spc="-5" dirty="0">
                <a:latin typeface="Calibri"/>
                <a:cs typeface="Calibri"/>
              </a:rPr>
              <a:t>es 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10" dirty="0">
                <a:latin typeface="Calibri"/>
                <a:cs typeface="Calibri"/>
              </a:rPr>
              <a:t>qu</a:t>
            </a:r>
            <a:r>
              <a:rPr sz="1400" spc="-5" dirty="0">
                <a:latin typeface="Calibri"/>
                <a:cs typeface="Calibri"/>
              </a:rPr>
              <a:t>ée</a:t>
            </a:r>
            <a:r>
              <a:rPr sz="1400" dirty="0">
                <a:latin typeface="Calibri"/>
                <a:cs typeface="Calibri"/>
              </a:rPr>
              <a:t>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10373" y="516137"/>
            <a:ext cx="316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VOISINS VIGILANTS ET SOLIDAIRES</a:t>
            </a:r>
            <a:endParaRPr lang="fr-FR" sz="16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0" y="831465"/>
            <a:ext cx="11436819" cy="45719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6" y="187888"/>
            <a:ext cx="1388979" cy="46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9648956" y="530911"/>
            <a:ext cx="1544680" cy="31836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INSCRIPTION</a:t>
            </a:r>
            <a:endParaRPr lang="fr-FR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64064" y="770605"/>
            <a:ext cx="1514464" cy="871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76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réunion publique avec sectorisation NEW 1</Template>
  <TotalTime>411</TotalTime>
  <Words>734</Words>
  <Application>Microsoft Office PowerPoint</Application>
  <PresentationFormat>Grand écran</PresentationFormat>
  <Paragraphs>147</Paragraphs>
  <Slides>18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</dc:creator>
  <cp:lastModifiedBy>syl priou</cp:lastModifiedBy>
  <cp:revision>35</cp:revision>
  <dcterms:created xsi:type="dcterms:W3CDTF">2019-04-10T15:00:24Z</dcterms:created>
  <dcterms:modified xsi:type="dcterms:W3CDTF">2020-10-13T18:20:03Z</dcterms:modified>
</cp:coreProperties>
</file>